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1" r:id="rId3"/>
    <p:sldId id="262" r:id="rId4"/>
    <p:sldId id="263" r:id="rId5"/>
    <p:sldId id="264" r:id="rId6"/>
    <p:sldId id="298" r:id="rId7"/>
    <p:sldId id="273" r:id="rId8"/>
    <p:sldId id="265" r:id="rId9"/>
    <p:sldId id="296" r:id="rId10"/>
    <p:sldId id="297" r:id="rId11"/>
    <p:sldId id="266" r:id="rId12"/>
    <p:sldId id="275" r:id="rId13"/>
    <p:sldId id="276" r:id="rId14"/>
    <p:sldId id="277" r:id="rId15"/>
    <p:sldId id="268" r:id="rId16"/>
    <p:sldId id="284" r:id="rId17"/>
    <p:sldId id="285" r:id="rId18"/>
    <p:sldId id="290" r:id="rId19"/>
    <p:sldId id="286" r:id="rId20"/>
    <p:sldId id="291" r:id="rId21"/>
    <p:sldId id="287" r:id="rId22"/>
    <p:sldId id="292" r:id="rId23"/>
    <p:sldId id="293" r:id="rId24"/>
    <p:sldId id="294" r:id="rId25"/>
    <p:sldId id="295" r:id="rId26"/>
    <p:sldId id="299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FF"/>
    <a:srgbClr val="CC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5" autoAdjust="0"/>
    <p:restoredTop sz="94660"/>
  </p:normalViewPr>
  <p:slideViewPr>
    <p:cSldViewPr>
      <p:cViewPr varScale="1">
        <p:scale>
          <a:sx n="89" d="100"/>
          <a:sy n="89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8F24-F4AA-4AAB-8714-6A1AFCF76F20}" type="datetimeFigureOut">
              <a:rPr lang="zh-CN" altLang="en-US" smtClean="0"/>
              <a:t>2015/8/2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500BC-DB3D-4832-9888-03B718673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6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19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69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A303-0E16-4908-89E5-E534D974C19B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1EDF-0BCC-4635-8EF1-57331E046B93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C614-FC38-4649-8EBD-3E16D081BA31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D940-7061-4CC9-972E-5E3FE34C5537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1F67-F12A-4333-A2D6-2B9A71AD2B10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2A8-ACC7-4CE4-A06D-04427F513636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619-B778-412F-876C-10A4C0D598AC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0611-B668-4813-BB54-47FDF9D49522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271D-F080-4730-B421-E80DA99C9AAF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7DFE-9A7D-45B7-A950-C0D4718FEEB4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DC99-E00F-478E-ADFC-1B867EFDD3D1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D510-C40D-48A9-8D7C-99AD2694DAEF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48478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  <a:t>Fine-Grained Visual Categorization </a:t>
            </a:r>
            <a:endParaRPr lang="en-US" altLang="zh-CN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</a:rPr>
              <a:t>With 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  <a:t>Fine-Tuned 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</a:rPr>
              <a:t>Segmentation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(ICIP 2015)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3733800"/>
            <a:ext cx="6872808" cy="199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 smtClean="0">
                <a:solidFill>
                  <a:srgbClr val="0070C0"/>
                </a:solidFill>
              </a:rPr>
              <a:t>Lingyun</a:t>
            </a:r>
            <a:r>
              <a:rPr lang="en-US" altLang="zh-CN" sz="2000" dirty="0" smtClean="0">
                <a:solidFill>
                  <a:srgbClr val="0070C0"/>
                </a:solidFill>
              </a:rPr>
              <a:t> Li</a:t>
            </a:r>
            <a:r>
              <a:rPr lang="en-US" altLang="zh-CN" sz="2000" baseline="30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err="1">
                <a:solidFill>
                  <a:srgbClr val="0070C0"/>
                </a:solidFill>
              </a:rPr>
              <a:t>Yanqing</a:t>
            </a: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Guo</a:t>
            </a:r>
            <a:r>
              <a:rPr lang="en-US" altLang="zh-CN" sz="2000" baseline="30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 smtClean="0">
                <a:solidFill>
                  <a:srgbClr val="0070C0"/>
                </a:solidFill>
              </a:rPr>
              <a:t>,</a:t>
            </a: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en-US" altLang="zh-CN" sz="2000" dirty="0" err="1">
                <a:solidFill>
                  <a:srgbClr val="0070C0"/>
                </a:solidFill>
              </a:rPr>
              <a:t>Lingxi</a:t>
            </a: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Xie</a:t>
            </a:r>
            <a:r>
              <a:rPr lang="en-US" altLang="zh-CN" sz="2000" baseline="30000" dirty="0" smtClean="0">
                <a:solidFill>
                  <a:srgbClr val="0070C0"/>
                </a:solidFill>
              </a:rPr>
              <a:t>2</a:t>
            </a:r>
            <a:r>
              <a:rPr lang="en-US" altLang="zh-CN" sz="2000" dirty="0" smtClean="0">
                <a:solidFill>
                  <a:srgbClr val="0070C0"/>
                </a:solidFill>
              </a:rPr>
              <a:t>,  </a:t>
            </a:r>
            <a:r>
              <a:rPr lang="en-US" altLang="zh-CN" sz="2000" dirty="0" err="1">
                <a:solidFill>
                  <a:srgbClr val="0070C0"/>
                </a:solidFill>
              </a:rPr>
              <a:t>Xiangwei</a:t>
            </a: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Kong</a:t>
            </a:r>
            <a:r>
              <a:rPr lang="en-US" altLang="zh-CN" sz="2000" baseline="30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 smtClean="0">
                <a:solidFill>
                  <a:srgbClr val="0070C0"/>
                </a:solidFill>
              </a:rPr>
              <a:t>,  </a:t>
            </a:r>
            <a:r>
              <a:rPr lang="en-US" altLang="zh-CN" sz="2000" dirty="0">
                <a:solidFill>
                  <a:srgbClr val="0070C0"/>
                </a:solidFill>
              </a:rPr>
              <a:t>Qi </a:t>
            </a:r>
            <a:r>
              <a:rPr lang="en-US" altLang="zh-CN" sz="2000" dirty="0" smtClean="0">
                <a:solidFill>
                  <a:srgbClr val="0070C0"/>
                </a:solidFill>
              </a:rPr>
              <a:t>Tian</a:t>
            </a:r>
            <a:r>
              <a:rPr lang="en-US" altLang="zh-CN" sz="2000" baseline="30000" dirty="0" smtClean="0">
                <a:solidFill>
                  <a:srgbClr val="0070C0"/>
                </a:solidFill>
              </a:rPr>
              <a:t>3</a:t>
            </a:r>
            <a:endParaRPr lang="en-US" altLang="zh-CN" sz="2000" dirty="0" smtClean="0"/>
          </a:p>
          <a:p>
            <a:endParaRPr lang="en-US" altLang="zh-CN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1600" baseline="30000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Dept. of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</a:rPr>
              <a:t>Digital Image Processing, Dalian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 University of Technology</a:t>
            </a:r>
          </a:p>
          <a:p>
            <a:r>
              <a:rPr lang="en-US" altLang="zh-CN" sz="1600" baseline="30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</a:rPr>
              <a:t>Dept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. of Computer Science and Technology, Tsinghua University</a:t>
            </a:r>
          </a:p>
          <a:p>
            <a:r>
              <a:rPr lang="en-US" altLang="zh-CN" sz="1600" baseline="300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</a:rPr>
              <a:t>Dept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. of Computer Science, University of Texas at San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</a:rPr>
              <a:t>Antonio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45A-D1B6-48A8-9D38-D18A8D8CC495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670B-4B08-4FC3-91DE-A8970BC0EC36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Discovering Fine-Tuned Parts</a:t>
            </a:r>
          </a:p>
          <a:p>
            <a:pPr lvl="1"/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Fine-tuned parts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61055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528-716F-4053-8218-E3625F235225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692"/>
            <a:ext cx="1667943" cy="3096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74827" y="2285453"/>
            <a:ext cx="1440160" cy="822646"/>
            <a:chOff x="2527243" y="2272293"/>
            <a:chExt cx="1440160" cy="822646"/>
          </a:xfrm>
        </p:grpSpPr>
        <p:sp>
          <p:nvSpPr>
            <p:cNvPr id="14" name="右箭头 13"/>
            <p:cNvSpPr/>
            <p:nvPr/>
          </p:nvSpPr>
          <p:spPr>
            <a:xfrm>
              <a:off x="2527243" y="2738537"/>
              <a:ext cx="1440160" cy="35640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37745" y="2272293"/>
              <a:ext cx="1219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</a:rPr>
                <a:t>Seeding</a:t>
              </a:r>
              <a:endParaRPr lang="zh-CN" alt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16431" y="1050692"/>
            <a:ext cx="1667943" cy="3096000"/>
            <a:chOff x="4333960" y="1373317"/>
            <a:chExt cx="1667943" cy="3096000"/>
          </a:xfrm>
        </p:grpSpPr>
        <p:pic>
          <p:nvPicPr>
            <p:cNvPr id="7" name="Picture 2" descr="C:\Users\Administrator\Desktop\ppt图\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960" y="1373317"/>
              <a:ext cx="1667943" cy="3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组合 18"/>
            <p:cNvGrpSpPr/>
            <p:nvPr/>
          </p:nvGrpSpPr>
          <p:grpSpPr>
            <a:xfrm>
              <a:off x="5262513" y="1858680"/>
              <a:ext cx="268166" cy="413613"/>
              <a:chOff x="5167930" y="2503125"/>
              <a:chExt cx="268166" cy="413613"/>
            </a:xfrm>
          </p:grpSpPr>
          <p:sp>
            <p:nvSpPr>
              <p:cNvPr id="17" name="流程图: 联系 16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1</a:t>
                </a:r>
                <a:endParaRPr lang="zh-CN" altLang="en-US" b="1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167930" y="2503125"/>
              <a:ext cx="268166" cy="413613"/>
              <a:chOff x="5167930" y="2503125"/>
              <a:chExt cx="268166" cy="413613"/>
            </a:xfrm>
          </p:grpSpPr>
          <p:sp>
            <p:nvSpPr>
              <p:cNvPr id="21" name="流程图: 联系 20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2</a:t>
                </a:r>
                <a:endParaRPr lang="zh-CN" altLang="en-US" b="1" dirty="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026936" y="3069138"/>
              <a:ext cx="268166" cy="413613"/>
              <a:chOff x="5167930" y="2503125"/>
              <a:chExt cx="268166" cy="413613"/>
            </a:xfrm>
          </p:grpSpPr>
          <p:sp>
            <p:nvSpPr>
              <p:cNvPr id="24" name="流程图: 联系 23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3</a:t>
                </a:r>
                <a:endParaRPr lang="zh-CN" altLang="en-US" b="1" dirty="0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436096" y="3600158"/>
              <a:ext cx="268166" cy="413613"/>
              <a:chOff x="5167930" y="2503125"/>
              <a:chExt cx="268166" cy="413613"/>
            </a:xfrm>
          </p:grpSpPr>
          <p:sp>
            <p:nvSpPr>
              <p:cNvPr id="27" name="流程图: 联系 26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4</a:t>
                </a:r>
                <a:endParaRPr lang="zh-CN" altLang="en-US" b="1" dirty="0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3290072" y="2395506"/>
            <a:ext cx="360000" cy="42515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650072" y="1931148"/>
            <a:ext cx="2258408" cy="464358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3650072" y="2820663"/>
            <a:ext cx="2258408" cy="33946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 153"/>
          <p:cNvSpPr/>
          <p:nvPr/>
        </p:nvSpPr>
        <p:spPr>
          <a:xfrm>
            <a:off x="6060483" y="1320866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6549333" y="1318405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7035333" y="1320866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7521333" y="1318405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997535" y="1318404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6060483" y="181014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6549333" y="1807687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7035333" y="181014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7521333" y="1807687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7997535" y="1807686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6060483" y="2296969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6549333" y="229450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035333" y="2296969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7521333" y="229450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7997535" y="2294507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6060483" y="279283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6549333" y="279037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7035333" y="279283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7521333" y="279037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7997535" y="279037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6060483" y="327999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6549333" y="327753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7035333" y="327999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7521333" y="327753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7997535" y="3277533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7188333" y="2928099"/>
            <a:ext cx="180000" cy="180000"/>
          </a:xfrm>
          <a:prstGeom prst="ellipse">
            <a:avLst/>
          </a:prstGeom>
          <a:solidFill>
            <a:srgbClr val="FF00FF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9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C4A3-9CD0-4E35-8408-D0AFBCB6C548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692"/>
            <a:ext cx="1667943" cy="3096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74827" y="2285453"/>
            <a:ext cx="1440160" cy="822646"/>
            <a:chOff x="2527243" y="2272293"/>
            <a:chExt cx="1440160" cy="822646"/>
          </a:xfrm>
        </p:grpSpPr>
        <p:sp>
          <p:nvSpPr>
            <p:cNvPr id="14" name="右箭头 13"/>
            <p:cNvSpPr/>
            <p:nvPr/>
          </p:nvSpPr>
          <p:spPr>
            <a:xfrm>
              <a:off x="2527243" y="2738537"/>
              <a:ext cx="1440160" cy="35640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37745" y="2272293"/>
              <a:ext cx="1219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</a:rPr>
                <a:t>Seeding</a:t>
              </a:r>
              <a:endParaRPr lang="zh-CN" alt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16431" y="1050692"/>
            <a:ext cx="1667943" cy="3096000"/>
            <a:chOff x="4333960" y="1373317"/>
            <a:chExt cx="1667943" cy="3096000"/>
          </a:xfrm>
        </p:grpSpPr>
        <p:pic>
          <p:nvPicPr>
            <p:cNvPr id="7" name="Picture 2" descr="C:\Users\Administrator\Desktop\ppt图\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960" y="1373317"/>
              <a:ext cx="1667943" cy="3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组合 18"/>
            <p:cNvGrpSpPr/>
            <p:nvPr/>
          </p:nvGrpSpPr>
          <p:grpSpPr>
            <a:xfrm>
              <a:off x="5262513" y="1858680"/>
              <a:ext cx="268166" cy="413613"/>
              <a:chOff x="5167930" y="2503125"/>
              <a:chExt cx="268166" cy="413613"/>
            </a:xfrm>
          </p:grpSpPr>
          <p:sp>
            <p:nvSpPr>
              <p:cNvPr id="17" name="流程图: 联系 16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1</a:t>
                </a:r>
                <a:endParaRPr lang="zh-CN" altLang="en-US" b="1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167930" y="2503125"/>
              <a:ext cx="268166" cy="413613"/>
              <a:chOff x="5167930" y="2503125"/>
              <a:chExt cx="268166" cy="413613"/>
            </a:xfrm>
          </p:grpSpPr>
          <p:sp>
            <p:nvSpPr>
              <p:cNvPr id="21" name="流程图: 联系 20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2</a:t>
                </a:r>
                <a:endParaRPr lang="zh-CN" altLang="en-US" b="1" dirty="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026936" y="3069138"/>
              <a:ext cx="268166" cy="413613"/>
              <a:chOff x="5167930" y="2503125"/>
              <a:chExt cx="268166" cy="413613"/>
            </a:xfrm>
          </p:grpSpPr>
          <p:sp>
            <p:nvSpPr>
              <p:cNvPr id="24" name="流程图: 联系 23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3</a:t>
                </a:r>
                <a:endParaRPr lang="zh-CN" altLang="en-US" b="1" dirty="0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436096" y="3600158"/>
              <a:ext cx="268166" cy="413613"/>
              <a:chOff x="5167930" y="2503125"/>
              <a:chExt cx="268166" cy="413613"/>
            </a:xfrm>
          </p:grpSpPr>
          <p:sp>
            <p:nvSpPr>
              <p:cNvPr id="27" name="流程图: 联系 26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4</a:t>
                </a:r>
                <a:endParaRPr lang="zh-CN" altLang="en-US" b="1" dirty="0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3290072" y="2395506"/>
            <a:ext cx="360000" cy="42515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650072" y="1931148"/>
            <a:ext cx="2258408" cy="464358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3650072" y="2820663"/>
            <a:ext cx="2258408" cy="33946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 153"/>
          <p:cNvSpPr/>
          <p:nvPr/>
        </p:nvSpPr>
        <p:spPr>
          <a:xfrm>
            <a:off x="6060483" y="1320866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6549333" y="1318405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7035333" y="1320866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7521333" y="1318405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997535" y="1318404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6060483" y="181014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6549333" y="1807687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7035333" y="181014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7521333" y="1807687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7997535" y="1807686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6060483" y="2296969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6549333" y="229450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035333" y="2296969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7521333" y="229450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7997535" y="2294507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6060483" y="279283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6549333" y="279037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7035333" y="279283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7521333" y="279037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7997535" y="279037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6060483" y="327999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6549333" y="327753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7035333" y="327999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7521333" y="327753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7997535" y="3277533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7188333" y="2946246"/>
            <a:ext cx="180000" cy="180000"/>
          </a:xfrm>
          <a:prstGeom prst="ellipse">
            <a:avLst/>
          </a:prstGeom>
          <a:solidFill>
            <a:srgbClr val="FF00FF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D635-069E-4D84-8A42-42E0D496406C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692"/>
            <a:ext cx="1667943" cy="3096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74827" y="2285453"/>
            <a:ext cx="1440160" cy="822646"/>
            <a:chOff x="2527243" y="2272293"/>
            <a:chExt cx="1440160" cy="822646"/>
          </a:xfrm>
        </p:grpSpPr>
        <p:sp>
          <p:nvSpPr>
            <p:cNvPr id="14" name="右箭头 13"/>
            <p:cNvSpPr/>
            <p:nvPr/>
          </p:nvSpPr>
          <p:spPr>
            <a:xfrm>
              <a:off x="2527243" y="2738537"/>
              <a:ext cx="1440160" cy="35640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37745" y="2272293"/>
              <a:ext cx="1219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</a:rPr>
                <a:t>Seeding</a:t>
              </a:r>
              <a:endParaRPr lang="zh-CN" alt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16431" y="1050692"/>
            <a:ext cx="1667943" cy="3096000"/>
            <a:chOff x="4333960" y="1373317"/>
            <a:chExt cx="1667943" cy="3096000"/>
          </a:xfrm>
        </p:grpSpPr>
        <p:pic>
          <p:nvPicPr>
            <p:cNvPr id="7" name="Picture 2" descr="C:\Users\Administrator\Desktop\ppt图\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960" y="1373317"/>
              <a:ext cx="1667943" cy="3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组合 18"/>
            <p:cNvGrpSpPr/>
            <p:nvPr/>
          </p:nvGrpSpPr>
          <p:grpSpPr>
            <a:xfrm>
              <a:off x="5262513" y="1858680"/>
              <a:ext cx="268166" cy="413613"/>
              <a:chOff x="5167930" y="2503125"/>
              <a:chExt cx="268166" cy="413613"/>
            </a:xfrm>
          </p:grpSpPr>
          <p:sp>
            <p:nvSpPr>
              <p:cNvPr id="17" name="流程图: 联系 16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1</a:t>
                </a:r>
                <a:endParaRPr lang="zh-CN" altLang="en-US" b="1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167930" y="2503125"/>
              <a:ext cx="268166" cy="413613"/>
              <a:chOff x="5167930" y="2503125"/>
              <a:chExt cx="268166" cy="413613"/>
            </a:xfrm>
          </p:grpSpPr>
          <p:sp>
            <p:nvSpPr>
              <p:cNvPr id="21" name="流程图: 联系 20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2</a:t>
                </a:r>
                <a:endParaRPr lang="zh-CN" altLang="en-US" b="1" dirty="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026936" y="3069138"/>
              <a:ext cx="268166" cy="413613"/>
              <a:chOff x="5167930" y="2503125"/>
              <a:chExt cx="268166" cy="413613"/>
            </a:xfrm>
          </p:grpSpPr>
          <p:sp>
            <p:nvSpPr>
              <p:cNvPr id="24" name="流程图: 联系 23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3</a:t>
                </a:r>
                <a:endParaRPr lang="zh-CN" altLang="en-US" b="1" dirty="0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436096" y="3600158"/>
              <a:ext cx="268166" cy="413613"/>
              <a:chOff x="5167930" y="2503125"/>
              <a:chExt cx="268166" cy="413613"/>
            </a:xfrm>
          </p:grpSpPr>
          <p:sp>
            <p:nvSpPr>
              <p:cNvPr id="27" name="流程图: 联系 26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4</a:t>
                </a:r>
                <a:endParaRPr lang="zh-CN" altLang="en-US" b="1" dirty="0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3290072" y="2395506"/>
            <a:ext cx="360000" cy="42515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650072" y="1931148"/>
            <a:ext cx="2258408" cy="464358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3650072" y="2820663"/>
            <a:ext cx="2258408" cy="33946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 153"/>
          <p:cNvSpPr/>
          <p:nvPr/>
        </p:nvSpPr>
        <p:spPr>
          <a:xfrm>
            <a:off x="6060483" y="1320866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6549333" y="1318405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7035333" y="1320866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7521333" y="1318405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997535" y="1318404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6060483" y="181014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6549333" y="1807687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7035333" y="1810148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7521333" y="1807687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7997535" y="1807686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6060483" y="2296969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6549333" y="229450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035333" y="2296969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7521333" y="2294508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7997535" y="2294507"/>
            <a:ext cx="486000" cy="486821"/>
          </a:xfrm>
          <a:prstGeom prst="rect">
            <a:avLst/>
          </a:prstGeom>
          <a:solidFill>
            <a:srgbClr val="99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6060483" y="279283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6549333" y="279037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7035333" y="279283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7521333" y="279037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7997535" y="279037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6060483" y="327999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6549333" y="327753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7035333" y="327999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7521333" y="327753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7997535" y="3277533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7188333" y="2946246"/>
            <a:ext cx="180000" cy="180000"/>
          </a:xfrm>
          <a:prstGeom prst="ellipse">
            <a:avLst/>
          </a:prstGeom>
          <a:solidFill>
            <a:srgbClr val="FF00FF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A1F3-087C-47F8-B06D-C8D73440170F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692"/>
            <a:ext cx="1667943" cy="3096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74827" y="2285453"/>
            <a:ext cx="1440160" cy="822646"/>
            <a:chOff x="2527243" y="2272293"/>
            <a:chExt cx="1440160" cy="822646"/>
          </a:xfrm>
        </p:grpSpPr>
        <p:sp>
          <p:nvSpPr>
            <p:cNvPr id="14" name="右箭头 13"/>
            <p:cNvSpPr/>
            <p:nvPr/>
          </p:nvSpPr>
          <p:spPr>
            <a:xfrm>
              <a:off x="2527243" y="2738537"/>
              <a:ext cx="1440160" cy="35640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37745" y="2272293"/>
              <a:ext cx="1219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</a:rPr>
                <a:t>Seeding</a:t>
              </a:r>
              <a:endParaRPr lang="zh-CN" alt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16431" y="1050692"/>
            <a:ext cx="1667943" cy="3096000"/>
            <a:chOff x="4333960" y="1373317"/>
            <a:chExt cx="1667943" cy="3096000"/>
          </a:xfrm>
        </p:grpSpPr>
        <p:pic>
          <p:nvPicPr>
            <p:cNvPr id="7" name="Picture 2" descr="C:\Users\Administrator\Desktop\ppt图\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960" y="1373317"/>
              <a:ext cx="1667943" cy="3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组合 18"/>
            <p:cNvGrpSpPr/>
            <p:nvPr/>
          </p:nvGrpSpPr>
          <p:grpSpPr>
            <a:xfrm>
              <a:off x="5262513" y="1858680"/>
              <a:ext cx="268166" cy="413613"/>
              <a:chOff x="5167930" y="2503125"/>
              <a:chExt cx="268166" cy="413613"/>
            </a:xfrm>
          </p:grpSpPr>
          <p:sp>
            <p:nvSpPr>
              <p:cNvPr id="17" name="流程图: 联系 16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1</a:t>
                </a:r>
                <a:endParaRPr lang="zh-CN" altLang="en-US" b="1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167930" y="2503125"/>
              <a:ext cx="268166" cy="413613"/>
              <a:chOff x="5167930" y="2503125"/>
              <a:chExt cx="268166" cy="413613"/>
            </a:xfrm>
          </p:grpSpPr>
          <p:sp>
            <p:nvSpPr>
              <p:cNvPr id="21" name="流程图: 联系 20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2</a:t>
                </a:r>
                <a:endParaRPr lang="zh-CN" altLang="en-US" b="1" dirty="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026936" y="3069138"/>
              <a:ext cx="268166" cy="413613"/>
              <a:chOff x="5167930" y="2503125"/>
              <a:chExt cx="268166" cy="413613"/>
            </a:xfrm>
          </p:grpSpPr>
          <p:sp>
            <p:nvSpPr>
              <p:cNvPr id="24" name="流程图: 联系 23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3</a:t>
                </a:r>
                <a:endParaRPr lang="zh-CN" altLang="en-US" b="1" dirty="0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436096" y="3600158"/>
              <a:ext cx="268166" cy="413613"/>
              <a:chOff x="5167930" y="2503125"/>
              <a:chExt cx="268166" cy="413613"/>
            </a:xfrm>
          </p:grpSpPr>
          <p:sp>
            <p:nvSpPr>
              <p:cNvPr id="27" name="流程图: 联系 26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167930" y="2528886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4</a:t>
                </a:r>
                <a:endParaRPr lang="zh-CN" altLang="en-US" b="1" dirty="0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3290072" y="2395506"/>
            <a:ext cx="360000" cy="42515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650072" y="1931148"/>
            <a:ext cx="2258408" cy="464358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3650072" y="2820663"/>
            <a:ext cx="2258408" cy="33946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 153"/>
          <p:cNvSpPr/>
          <p:nvPr/>
        </p:nvSpPr>
        <p:spPr>
          <a:xfrm>
            <a:off x="6060483" y="132086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6549333" y="131840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7035333" y="132086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7521333" y="131840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997535" y="131840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6060483" y="1810148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6549333" y="1807687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7035333" y="1810148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7521333" y="1807687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7997535" y="180768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6060483" y="2296969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6549333" y="2294508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035333" y="2296969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7521333" y="2294508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7997535" y="2294507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6060483" y="279283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6549333" y="279037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7035333" y="2792836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7521333" y="279037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7997535" y="279037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6060483" y="327999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6549333" y="327753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7035333" y="3279995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7521333" y="3277534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7997535" y="3277533"/>
            <a:ext cx="486000" cy="486821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7188333" y="2946246"/>
            <a:ext cx="180000" cy="180000"/>
          </a:xfrm>
          <a:prstGeom prst="ellipse">
            <a:avLst/>
          </a:prstGeom>
          <a:solidFill>
            <a:srgbClr val="FF00FF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3" grpId="0" animBg="1"/>
      <p:bldP spid="164" grpId="0" animBg="1"/>
      <p:bldP spid="165" grpId="0" animBg="1"/>
      <p:bldP spid="167" grpId="0" animBg="1"/>
      <p:bldP spid="1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C4C1-58D6-4200-8E38-0CD3228E018D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/25</a:t>
            </a:r>
            <a:endParaRPr 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060483" y="1318404"/>
            <a:ext cx="2423052" cy="2448412"/>
            <a:chOff x="6060483" y="1318404"/>
            <a:chExt cx="2423052" cy="2448412"/>
          </a:xfrm>
        </p:grpSpPr>
        <p:sp>
          <p:nvSpPr>
            <p:cNvPr id="7" name="矩形 6"/>
            <p:cNvSpPr/>
            <p:nvPr/>
          </p:nvSpPr>
          <p:spPr>
            <a:xfrm>
              <a:off x="6060483" y="1320866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49333" y="1318405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035333" y="1320866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21333" y="1318405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997535" y="1318404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060483" y="1810148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549333" y="1807687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35333" y="1810148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1333" y="1807687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97535" y="1807686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60483" y="2296969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549333" y="2294508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035333" y="2296969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21333" y="2294508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997535" y="2294507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060483" y="2792836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49333" y="2790375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035333" y="2792836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521333" y="2790375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997535" y="2790374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060483" y="3279995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49333" y="3277534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035333" y="3279995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521333" y="3277534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997535" y="3277533"/>
              <a:ext cx="486000" cy="486821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6" name="图片 3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26" y="1195754"/>
            <a:ext cx="2847600" cy="5137200"/>
          </a:xfrm>
          <a:prstGeom prst="rect">
            <a:avLst/>
          </a:prstGeom>
        </p:spPr>
      </p:pic>
      <p:sp>
        <p:nvSpPr>
          <p:cNvPr id="40" name="右箭头 39"/>
          <p:cNvSpPr/>
          <p:nvPr/>
        </p:nvSpPr>
        <p:spPr>
          <a:xfrm>
            <a:off x="3736330" y="3708803"/>
            <a:ext cx="1440160" cy="35640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580935" y="1318404"/>
            <a:ext cx="2736000" cy="5137200"/>
            <a:chOff x="580935" y="1318404"/>
            <a:chExt cx="2736000" cy="5137200"/>
          </a:xfrm>
        </p:grpSpPr>
        <p:pic>
          <p:nvPicPr>
            <p:cNvPr id="42" name="Picture 2" descr="C:\Users\Administrator\Desktop\ppt图\9.jp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35" y="1318404"/>
              <a:ext cx="2736000" cy="513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组合 42"/>
            <p:cNvGrpSpPr/>
            <p:nvPr/>
          </p:nvGrpSpPr>
          <p:grpSpPr>
            <a:xfrm>
              <a:off x="2130824" y="2120372"/>
              <a:ext cx="513460" cy="777873"/>
              <a:chOff x="5167931" y="2503125"/>
              <a:chExt cx="300752" cy="468795"/>
            </a:xfrm>
          </p:grpSpPr>
          <p:sp>
            <p:nvSpPr>
              <p:cNvPr id="53" name="流程图: 联系 52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00518" y="2602588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1</a:t>
                </a:r>
                <a:endParaRPr lang="zh-CN" altLang="en-US" b="1" dirty="0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804403" y="3079362"/>
              <a:ext cx="521173" cy="759376"/>
              <a:chOff x="5167931" y="2503125"/>
              <a:chExt cx="305270" cy="457648"/>
            </a:xfrm>
          </p:grpSpPr>
          <p:sp>
            <p:nvSpPr>
              <p:cNvPr id="51" name="流程图: 联系 50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205036" y="2591441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2</a:t>
                </a:r>
                <a:endParaRPr lang="zh-CN" altLang="en-US" b="1" dirty="0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543443" y="4160070"/>
              <a:ext cx="532973" cy="843261"/>
              <a:chOff x="5167931" y="2503125"/>
              <a:chExt cx="312182" cy="508202"/>
            </a:xfrm>
          </p:grpSpPr>
          <p:sp>
            <p:nvSpPr>
              <p:cNvPr id="49" name="流程图: 联系 48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211948" y="2641995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3</a:t>
                </a:r>
                <a:endParaRPr lang="zh-CN" altLang="en-US" b="1" dirty="0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543443" y="4932415"/>
              <a:ext cx="521169" cy="807262"/>
              <a:chOff x="5167932" y="2503125"/>
              <a:chExt cx="305268" cy="486507"/>
            </a:xfrm>
          </p:grpSpPr>
          <p:sp>
            <p:nvSpPr>
              <p:cNvPr id="47" name="流程图: 联系 46"/>
              <p:cNvSpPr/>
              <p:nvPr/>
            </p:nvSpPr>
            <p:spPr>
              <a:xfrm>
                <a:off x="5167932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5035" y="2620300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4</a:t>
                </a:r>
                <a:endParaRPr lang="zh-CN" altLang="en-US" b="1" dirty="0"/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5796136" y="1318404"/>
            <a:ext cx="2847600" cy="5137200"/>
            <a:chOff x="5796136" y="1318404"/>
            <a:chExt cx="2847600" cy="5137200"/>
          </a:xfrm>
        </p:grpSpPr>
        <p:pic>
          <p:nvPicPr>
            <p:cNvPr id="39" name="图片 3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318404"/>
              <a:ext cx="2847600" cy="5137200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6879712" y="4951433"/>
              <a:ext cx="521171" cy="807262"/>
              <a:chOff x="7821022" y="5039480"/>
              <a:chExt cx="521171" cy="807262"/>
            </a:xfrm>
          </p:grpSpPr>
          <p:sp>
            <p:nvSpPr>
              <p:cNvPr id="55" name="流程图: 联系 54"/>
              <p:cNvSpPr/>
              <p:nvPr/>
            </p:nvSpPr>
            <p:spPr>
              <a:xfrm>
                <a:off x="7821022" y="5039480"/>
                <a:ext cx="457825" cy="686309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884368" y="5233909"/>
                <a:ext cx="457825" cy="6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4</a:t>
                </a:r>
                <a:endParaRPr lang="zh-CN" altLang="en-US" b="1" dirty="0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6836243" y="4134178"/>
              <a:ext cx="532968" cy="843261"/>
              <a:chOff x="5167933" y="2503125"/>
              <a:chExt cx="312179" cy="508202"/>
            </a:xfrm>
          </p:grpSpPr>
          <p:sp>
            <p:nvSpPr>
              <p:cNvPr id="58" name="流程图: 联系 57"/>
              <p:cNvSpPr/>
              <p:nvPr/>
            </p:nvSpPr>
            <p:spPr>
              <a:xfrm>
                <a:off x="5167933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211947" y="2641995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3</a:t>
                </a:r>
                <a:endParaRPr lang="zh-CN" altLang="en-US" b="1" dirty="0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7033476" y="3070445"/>
              <a:ext cx="521173" cy="759376"/>
              <a:chOff x="5167931" y="2503125"/>
              <a:chExt cx="305270" cy="457648"/>
            </a:xfrm>
          </p:grpSpPr>
          <p:sp>
            <p:nvSpPr>
              <p:cNvPr id="61" name="流程图: 联系 60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205036" y="2591441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2</a:t>
                </a:r>
                <a:endParaRPr lang="zh-CN" altLang="en-US" b="1" dirty="0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7278333" y="2166155"/>
              <a:ext cx="513460" cy="777873"/>
              <a:chOff x="5167931" y="2503125"/>
              <a:chExt cx="300752" cy="468795"/>
            </a:xfrm>
          </p:grpSpPr>
          <p:sp>
            <p:nvSpPr>
              <p:cNvPr id="64" name="流程图: 联系 63"/>
              <p:cNvSpPr/>
              <p:nvPr/>
            </p:nvSpPr>
            <p:spPr>
              <a:xfrm>
                <a:off x="5167931" y="2503125"/>
                <a:ext cx="268165" cy="413613"/>
              </a:xfrm>
              <a:prstGeom prst="flowChartConnector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200518" y="2602588"/>
                <a:ext cx="268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1</a:t>
                </a:r>
                <a:endParaRPr lang="zh-CN" alt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80574E-7 L -0.39774 0.160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80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9DDC-CF4D-43A3-9B8A-9BED8C518D68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67544" y="1281475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Constructing Mid-level Parts</a:t>
            </a:r>
          </a:p>
          <a:p>
            <a:pPr lvl="1"/>
            <a:r>
              <a:rPr lang="en-US" altLang="zh-CN" dirty="0" err="1" smtClean="0">
                <a:solidFill>
                  <a:schemeClr val="tx2">
                    <a:lumMod val="50000"/>
                  </a:schemeClr>
                </a:solidFill>
              </a:rPr>
              <a:t>Bruteforce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 Search</a:t>
            </a:r>
          </a:p>
          <a:p>
            <a:pPr marL="457200" lvl="1" indent="0">
              <a:buNone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</a:rPr>
              <a:t>1.  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</a:rPr>
              <a:t>Initialization. 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Start from the refined four parts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. .</a:t>
            </a:r>
            <a:endParaRPr lang="en-US" altLang="zh-CN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1" indent="0" algn="just">
              <a:buNone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</a:rPr>
              <a:t>Searching. 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Enumerate all parts        ,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	construct                                          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where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, n 	are the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indices of two neighboring parts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altLang="zh-CN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3.  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</a:rPr>
              <a:t>Construction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</a:rPr>
              <a:t>. 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</a:rPr>
              <a:t>Organize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</a:rPr>
              <a:t>combined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</a:rPr>
              <a:t>part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</a:rPr>
              <a:t>	        meanwhile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</a:rPr>
              <a:t>discarding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</a:rPr>
              <a:t>both       and 	(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</a:rPr>
              <a:t>rest 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</a:rPr>
              <a:t>parts are remain 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</a:rPr>
              <a:t>unchanged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6550"/>
            <a:ext cx="2600325" cy="495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24" y="3531642"/>
            <a:ext cx="571500" cy="40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56" y="3945210"/>
            <a:ext cx="3324225" cy="4667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14739"/>
            <a:ext cx="723900" cy="4000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98" y="5414739"/>
            <a:ext cx="533400" cy="438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50" y="5443314"/>
            <a:ext cx="4667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The Part-Based Model</a:t>
            </a:r>
          </a:p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Fine-Tuned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Segmentation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Experimental Results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Conclusions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F65B-76A9-4B9E-896A-D5E466076D74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Dataset &amp; Features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Caltech-UCSD Bird-200-2011 Dataset</a:t>
            </a:r>
          </a:p>
          <a:p>
            <a:pPr lvl="1"/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11788 Images 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200 Bird Categories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Accuracy by Category (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fixed training/testing split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altLang="zh-CN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</a:rPr>
              <a:t>Features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Descriptors: LCS and Max-SIFT</a:t>
            </a:r>
            <a:endParaRPr lang="en-US" altLang="zh-CN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Four Types: 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   LCS (feature using LCS descriptor)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   MSIFT (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feature using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Max-SIFT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descriptor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   Fused (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Concatenation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with LCS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and MSIFT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   Deep </a:t>
            </a:r>
            <a:r>
              <a:rPr lang="en-US" altLang="zh-CN" dirty="0" err="1" smtClean="0">
                <a:solidFill>
                  <a:schemeClr val="tx2">
                    <a:lumMod val="50000"/>
                  </a:schemeClr>
                </a:solidFill>
              </a:rPr>
              <a:t>Conv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-net (CNN feature)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B0DE-5B8C-4826-BC4F-986712AF8334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087-2BBC-4DBB-81DB-EE72E31FBBEE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820472" cy="34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Part-Based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Model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Fine-Tuned Segmentation </a:t>
            </a:r>
          </a:p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Experimental Results</a:t>
            </a:r>
          </a:p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Conclusions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8F55-07BD-4224-BD09-622D80B52715}" type="datetime1">
              <a:rPr lang="en-US" altLang="zh-CN" smtClean="0"/>
              <a:t>8/2/2015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3496-031A-410F-AD63-B5180F28743E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2166937"/>
            <a:ext cx="84677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9028-CE42-4AFE-9C6C-9F857B1C4A3F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Comparison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147039" cy="49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Summarization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1"/>
            <a:ext cx="7704856" cy="273630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All Components Help!</a:t>
            </a:r>
          </a:p>
          <a:p>
            <a:endParaRPr lang="en-US" altLang="zh-CN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The Improvement comes from The Proposed Fine-Tuned Segmentation.</a:t>
            </a:r>
          </a:p>
          <a:p>
            <a:endParaRPr lang="en-US" altLang="zh-CN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Performance is competitive with previous arts.</a:t>
            </a:r>
            <a:endParaRPr lang="en-US" altLang="zh-CN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1E3-D125-4717-962F-82D8C5074F82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The Part-Based Model</a:t>
            </a:r>
          </a:p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Fine-Tuned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Segmentation 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Experimental Results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Conclusions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EEA8-6132-4EBD-8BFA-DE033DACABFC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Conclusions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Main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Contribution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An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evidence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on the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benefit of fine-tuned segmentation for fine-grained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visual classification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Future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Work</a:t>
            </a:r>
          </a:p>
          <a:p>
            <a:pPr lvl="1"/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eneralize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our work to other part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detectors</a:t>
            </a:r>
          </a:p>
          <a:p>
            <a:pPr lvl="1"/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Generalize our work to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other fine-grained datasets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D68-29BF-4232-950C-2B17B61C9CAF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000" y="1440000"/>
            <a:ext cx="4359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tx2">
                    <a:lumMod val="50000"/>
                  </a:schemeClr>
                </a:solidFill>
              </a:rPr>
              <a:t>Thank you!</a:t>
            </a:r>
            <a:endParaRPr lang="zh-CN" altLang="en-US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9919" y="3600000"/>
            <a:ext cx="4736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</a:rPr>
              <a:t>Questions please?</a:t>
            </a:r>
            <a:endParaRPr lang="zh-CN" alt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0326-EFF3-42A6-82CF-B16DC4C3B9AB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ICIP 2015 </a:t>
            </a:r>
            <a:r>
              <a:rPr lang="en-US" dirty="0" smtClean="0"/>
              <a:t>-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D940-7061-4CC9-972E-5E3FE34C5537}" type="datetime1">
              <a:rPr lang="en-US" altLang="zh-CN" smtClean="0"/>
              <a:t>8/2/2015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ICIP 2015 - Presentation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Questions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DPM(Deformable Part Model)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Segmentation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Detection</a:t>
            </a:r>
          </a:p>
          <a:p>
            <a:r>
              <a:rPr lang="en-US" altLang="zh-CN" dirty="0"/>
              <a:t>Annotation propagation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HOG + K-NN</a:t>
            </a:r>
          </a:p>
          <a:p>
            <a:pPr lvl="1"/>
            <a:r>
              <a:rPr lang="en-US" altLang="zh-CN" dirty="0"/>
              <a:t>Pose Graph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0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The Part-Based Model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Fine-Tuned Segmentation 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Experimental Results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Conclusions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FE94-E270-4BE8-9EE8-291B2DCCDB06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Image Classification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78" y="1412776"/>
            <a:ext cx="8229600" cy="1108720"/>
          </a:xfrm>
        </p:spPr>
        <p:txBody>
          <a:bodyPr/>
          <a:lstStyle/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A basic task towards image understanding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General vs. Fine-Grained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356F-578A-492D-89CA-CCE4922851CD}" type="datetime1">
              <a:rPr lang="en-US" altLang="zh-CN" smtClean="0"/>
              <a:t>8/2/2015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dirty="0" smtClean="0"/>
              <a:t>/25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78" y="4496988"/>
            <a:ext cx="1800000" cy="135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78" y="2696988"/>
            <a:ext cx="1800000" cy="14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78" y="2696988"/>
            <a:ext cx="1800000" cy="13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8" y="4496988"/>
            <a:ext cx="1800000" cy="1198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8" y="2696988"/>
            <a:ext cx="1800000" cy="1270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78" y="4496988"/>
            <a:ext cx="1800000" cy="1350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511478" y="4496988"/>
            <a:ext cx="1800000" cy="135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31478" y="2696988"/>
            <a:ext cx="1800000" cy="145800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511478" y="2696988"/>
            <a:ext cx="1800000" cy="139320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51478" y="4496988"/>
            <a:ext cx="1800000" cy="11988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831478" y="4496988"/>
            <a:ext cx="1800000" cy="13500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51478" y="2696988"/>
            <a:ext cx="1800000" cy="12708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68" y="2696988"/>
            <a:ext cx="1800000" cy="135000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685068" y="2696988"/>
            <a:ext cx="1800000" cy="135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68" y="4496988"/>
            <a:ext cx="1800000" cy="142560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685068" y="4496988"/>
            <a:ext cx="1800000" cy="14256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11478" y="5922588"/>
            <a:ext cx="2813268" cy="530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Part is Important !</a:t>
            </a:r>
          </a:p>
        </p:txBody>
      </p:sp>
    </p:spTree>
    <p:extLst>
      <p:ext uri="{BB962C8B-B14F-4D97-AF65-F5344CB8AC3E}">
        <p14:creationId xmlns:p14="http://schemas.microsoft.com/office/powerpoint/2010/main" val="5800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7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1" grpId="0" animBg="1"/>
      <p:bldP spid="33" grpId="0" animBg="1"/>
      <p:bldP spid="33" grpId="1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The Part-Based Model</a:t>
            </a:r>
          </a:p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Fine-Tuned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Segmentation 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Experimental Results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Conclusions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2C04-579A-4900-A7DD-921C47D29051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FAB9-80C8-4E7C-8C23-AD752A969FFA}" type="datetime1">
              <a:rPr lang="en-US" altLang="zh-CN" smtClean="0"/>
              <a:t>8/2/2015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32" name="Rectangle 5"/>
          <p:cNvSpPr/>
          <p:nvPr/>
        </p:nvSpPr>
        <p:spPr>
          <a:xfrm>
            <a:off x="1795829" y="180000"/>
            <a:ext cx="2160000" cy="72000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Raw Image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1795829" y="1599133"/>
            <a:ext cx="2160000" cy="72000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</a:rPr>
              <a:t>ecognition </a:t>
            </a:r>
          </a:p>
          <a:p>
            <a:pPr algn="ctr"/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</a:rPr>
              <a:t>of a bird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Rectangle 7"/>
          <p:cNvSpPr/>
          <p:nvPr/>
        </p:nvSpPr>
        <p:spPr>
          <a:xfrm>
            <a:off x="1795829" y="3060000"/>
            <a:ext cx="2160000" cy="72000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Segmentation of the image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1795829" y="4500000"/>
            <a:ext cx="2160000" cy="72000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</a:rPr>
              <a:t>Assumption </a:t>
            </a:r>
          </a:p>
          <a:p>
            <a:pPr algn="ctr"/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</a:rPr>
              <a:t>of an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ellipse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Rectangle 10"/>
          <p:cNvSpPr/>
          <p:nvPr/>
        </p:nvSpPr>
        <p:spPr>
          <a:xfrm>
            <a:off x="1795829" y="5928089"/>
            <a:ext cx="2160000" cy="72000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Alignment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60" y="1419133"/>
            <a:ext cx="2113200" cy="10800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31" y="0"/>
            <a:ext cx="2113200" cy="10800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31" y="4320000"/>
            <a:ext cx="2114550" cy="10800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60" y="5748089"/>
            <a:ext cx="2113200" cy="10800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81" y="2880000"/>
            <a:ext cx="2113200" cy="1080000"/>
          </a:xfrm>
          <a:prstGeom prst="rect">
            <a:avLst/>
          </a:prstGeom>
        </p:spPr>
      </p:pic>
      <p:sp>
        <p:nvSpPr>
          <p:cNvPr id="2" name="下箭头 1"/>
          <p:cNvSpPr/>
          <p:nvPr/>
        </p:nvSpPr>
        <p:spPr>
          <a:xfrm>
            <a:off x="2695809" y="948959"/>
            <a:ext cx="360040" cy="61840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2695809" y="2378547"/>
            <a:ext cx="360040" cy="61840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2695809" y="3818707"/>
            <a:ext cx="360040" cy="61840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2695809" y="5258867"/>
            <a:ext cx="360040" cy="61840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5654971" y="1109931"/>
            <a:ext cx="180020" cy="30920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5654296" y="2533148"/>
            <a:ext cx="180020" cy="30920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28"/>
          <p:cNvSpPr/>
          <p:nvPr/>
        </p:nvSpPr>
        <p:spPr>
          <a:xfrm>
            <a:off x="5680050" y="4012587"/>
            <a:ext cx="180020" cy="30920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/>
        </p:nvSpPr>
        <p:spPr>
          <a:xfrm>
            <a:off x="5654971" y="5423561"/>
            <a:ext cx="180020" cy="30920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0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The Part-Based Model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Fine-Tuned </a:t>
            </a:r>
            <a:r>
              <a:rPr lang="en-US" altLang="zh-CN" dirty="0">
                <a:solidFill>
                  <a:srgbClr val="FF0000"/>
                </a:solidFill>
              </a:rPr>
              <a:t>Segmentation 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Experimental Results</a:t>
            </a:r>
          </a:p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Conclusions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670F-5AA6-49A6-8251-0132976FC74D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 smtClean="0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ECE-14ED-4221-9FAE-5AA57607CC32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 smtClean="0"/>
              <a:t>/25</a:t>
            </a:r>
            <a:endParaRPr lang="en-US" dirty="0"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67454"/>
            <a:ext cx="1602000" cy="2973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67454"/>
            <a:ext cx="1600200" cy="2971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3122" y="292451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Motivation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411760" y="3175153"/>
            <a:ext cx="1571196" cy="35640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7166022" y="1867454"/>
            <a:ext cx="1602000" cy="2973600"/>
            <a:chOff x="6228184" y="1832369"/>
            <a:chExt cx="1602000" cy="2973600"/>
          </a:xfrm>
        </p:grpSpPr>
        <p:pic>
          <p:nvPicPr>
            <p:cNvPr id="14" name="图片 1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832369"/>
              <a:ext cx="1602000" cy="29736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137196" y="2347599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FFFF"/>
                  </a:solidFill>
                </a:rPr>
                <a:t>1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30154" y="2499999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FFFF"/>
                  </a:solidFill>
                </a:rPr>
                <a:t>1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29184" y="2889383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FFFF"/>
                  </a:solidFill>
                </a:rPr>
                <a:t>2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30154" y="2889383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FFFF"/>
                  </a:solidFill>
                </a:rPr>
                <a:t>2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13160" y="3497370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FFFF"/>
                  </a:solidFill>
                </a:rPr>
                <a:t>3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49668" y="3760889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FFFF"/>
                  </a:solidFill>
                </a:rPr>
                <a:t>3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7548" y="3904885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FFFF"/>
                  </a:solidFill>
                </a:rPr>
                <a:t>4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952222" y="4812623"/>
            <a:ext cx="20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mbiguity</a:t>
            </a:r>
            <a:endParaRPr lang="zh-CN" altLang="en-US" sz="3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5506965" y="3176053"/>
            <a:ext cx="1571196" cy="35640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42773" y="2775043"/>
            <a:ext cx="1637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</a:rPr>
              <a:t>Segmentation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6830" y="2775043"/>
            <a:ext cx="1259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</a:rPr>
              <a:t>Alignment</a:t>
            </a:r>
          </a:p>
        </p:txBody>
      </p:sp>
      <p:sp>
        <p:nvSpPr>
          <p:cNvPr id="24" name="矩形 23"/>
          <p:cNvSpPr/>
          <p:nvPr/>
        </p:nvSpPr>
        <p:spPr>
          <a:xfrm>
            <a:off x="3248764" y="4812624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Over-segmentation</a:t>
            </a:r>
            <a:endParaRPr lang="zh-CN" altLang="en-US" sz="3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76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/>
      <p:bldP spid="20" grpId="0" animBg="1"/>
      <p:bldP spid="7" grpId="0"/>
      <p:bldP spid="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21" y="2612117"/>
            <a:ext cx="5256584" cy="17361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1E76-019A-4806-B1F4-31A657E569DE}" type="datetime1">
              <a:rPr lang="en-US" altLang="zh-CN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ICIP 2015 -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Part Mergence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Discovering Fine-Tuned Parts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Loss Function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21" y="4812521"/>
            <a:ext cx="7056784" cy="1032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43759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</a:rPr>
              <a:t>Where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513</Words>
  <Application>Microsoft Office PowerPoint</Application>
  <PresentationFormat>全屏显示(4:3)</PresentationFormat>
  <Paragraphs>229</Paragraphs>
  <Slides>26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Outline</vt:lpstr>
      <vt:lpstr>Outline</vt:lpstr>
      <vt:lpstr>Image Classification</vt:lpstr>
      <vt:lpstr>Outline</vt:lpstr>
      <vt:lpstr>PowerPoint 演示文稿</vt:lpstr>
      <vt:lpstr>Outline</vt:lpstr>
      <vt:lpstr>Motivation</vt:lpstr>
      <vt:lpstr>Part Mergence</vt:lpstr>
      <vt:lpstr>Part Mergence</vt:lpstr>
      <vt:lpstr>Part Mergence</vt:lpstr>
      <vt:lpstr>Part Mergence</vt:lpstr>
      <vt:lpstr>Part Mergence</vt:lpstr>
      <vt:lpstr>Part Mergence</vt:lpstr>
      <vt:lpstr>Part Mergence</vt:lpstr>
      <vt:lpstr>Part Mergence</vt:lpstr>
      <vt:lpstr>Outline</vt:lpstr>
      <vt:lpstr>Dataset &amp; Features</vt:lpstr>
      <vt:lpstr>Part Mergence</vt:lpstr>
      <vt:lpstr>Part Mergence</vt:lpstr>
      <vt:lpstr>Comparison</vt:lpstr>
      <vt:lpstr>Summarization</vt:lpstr>
      <vt:lpstr>Outline</vt:lpstr>
      <vt:lpstr>Conclusions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171</cp:revision>
  <dcterms:created xsi:type="dcterms:W3CDTF">2015-07-03T06:55:27Z</dcterms:created>
  <dcterms:modified xsi:type="dcterms:W3CDTF">2015-08-02T00:32:01Z</dcterms:modified>
</cp:coreProperties>
</file>